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8" r:id="rId1"/>
  </p:sldMasterIdLst>
  <p:notesMasterIdLst>
    <p:notesMasterId r:id="rId9"/>
  </p:notesMasterIdLst>
  <p:sldIdLst>
    <p:sldId id="256" r:id="rId2"/>
    <p:sldId id="257" r:id="rId3"/>
    <p:sldId id="269" r:id="rId4"/>
    <p:sldId id="283" r:id="rId5"/>
    <p:sldId id="284" r:id="rId6"/>
    <p:sldId id="285" r:id="rId7"/>
    <p:sldId id="28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2257"/>
    <a:srgbClr val="E3B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8B2685-748F-4E45-B60E-4107085446C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9A1794-F6F4-42DA-8AE1-D0B72B1DB7F8}">
      <dgm:prSet phldrT="[Text]" custT="1"/>
      <dgm:spPr/>
      <dgm:t>
        <a:bodyPr/>
        <a:lstStyle/>
        <a:p>
          <a:r>
            <a:rPr lang="en-US" sz="2000" b="1" dirty="0">
              <a:latin typeface="Century Gothic" panose="020B0502020202020204" pitchFamily="34" charset="0"/>
            </a:rPr>
            <a:t>Step 5</a:t>
          </a:r>
        </a:p>
      </dgm:t>
    </dgm:pt>
    <dgm:pt modelId="{EFF506AA-AB62-49F2-B800-2182CBA888C0}" type="parTrans" cxnId="{DAF8D94E-D068-4969-BA57-51971C55EE7B}">
      <dgm:prSet/>
      <dgm:spPr/>
      <dgm:t>
        <a:bodyPr/>
        <a:lstStyle/>
        <a:p>
          <a:endParaRPr lang="en-US"/>
        </a:p>
      </dgm:t>
    </dgm:pt>
    <dgm:pt modelId="{FF50EB26-30B7-42F9-9D90-90511C2247BE}" type="sibTrans" cxnId="{DAF8D94E-D068-4969-BA57-51971C55EE7B}">
      <dgm:prSet/>
      <dgm:spPr/>
      <dgm:t>
        <a:bodyPr/>
        <a:lstStyle/>
        <a:p>
          <a:endParaRPr lang="en-US"/>
        </a:p>
      </dgm:t>
    </dgm:pt>
    <dgm:pt modelId="{29434996-3D3E-4744-B244-D75B5F26F6EA}">
      <dgm:prSet phldrT="[Text]" custT="1"/>
      <dgm:spPr/>
      <dgm:t>
        <a:bodyPr/>
        <a:lstStyle/>
        <a:p>
          <a:pPr>
            <a:buFont typeface="+mj-lt"/>
            <a:buAutoNum type="arabicPeriod" startAt="5"/>
          </a:pPr>
          <a:r>
            <a:rPr lang="en-US" sz="1400" b="1" i="0" dirty="0"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rPr>
            <a:t> Develop Final Plans for Consideration</a:t>
          </a:r>
          <a:r>
            <a:rPr lang="en-US" sz="1400" b="1" i="0" dirty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rPr>
            <a:t> </a:t>
          </a:r>
          <a:endParaRPr lang="en-US" sz="1400" b="1" i="0" dirty="0"/>
        </a:p>
      </dgm:t>
    </dgm:pt>
    <dgm:pt modelId="{40AC702B-4BB4-4E3D-9BDF-E05B210F3D7B}" type="parTrans" cxnId="{49768046-E1A7-4055-BABC-63AB8375E661}">
      <dgm:prSet/>
      <dgm:spPr/>
      <dgm:t>
        <a:bodyPr/>
        <a:lstStyle/>
        <a:p>
          <a:endParaRPr lang="en-US"/>
        </a:p>
      </dgm:t>
    </dgm:pt>
    <dgm:pt modelId="{C0E56409-8DFC-4143-8AE1-FC85BB3881FE}" type="sibTrans" cxnId="{49768046-E1A7-4055-BABC-63AB8375E661}">
      <dgm:prSet/>
      <dgm:spPr/>
      <dgm:t>
        <a:bodyPr/>
        <a:lstStyle/>
        <a:p>
          <a:endParaRPr lang="en-US"/>
        </a:p>
      </dgm:t>
    </dgm:pt>
    <dgm:pt modelId="{32CAC664-AB97-4813-A853-2FA8B53CDC14}">
      <dgm:prSet phldrT="[Text]" custT="1"/>
      <dgm:spPr/>
      <dgm:t>
        <a:bodyPr/>
        <a:lstStyle/>
        <a:p>
          <a:r>
            <a:rPr lang="en-US" sz="1400" dirty="0"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rPr>
            <a:t>Information collected through steps 1-4 will be used to develop two (2) preliminary plans for final</a:t>
          </a:r>
          <a:r>
            <a:rPr lang="en-US" sz="1400" spc="-85" dirty="0"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rPr>
            <a:t> </a:t>
          </a:r>
          <a:r>
            <a:rPr lang="en-US" sz="1400" dirty="0"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rPr>
            <a:t>consideration.</a:t>
          </a:r>
          <a:endParaRPr lang="en-US" sz="1400" dirty="0"/>
        </a:p>
      </dgm:t>
    </dgm:pt>
    <dgm:pt modelId="{22479A06-4F4A-4FDA-B606-32DB5B7B062B}" type="parTrans" cxnId="{FCDEDD54-2641-4984-ADBF-F9A4B1F85FC2}">
      <dgm:prSet/>
      <dgm:spPr/>
      <dgm:t>
        <a:bodyPr/>
        <a:lstStyle/>
        <a:p>
          <a:endParaRPr lang="en-US"/>
        </a:p>
      </dgm:t>
    </dgm:pt>
    <dgm:pt modelId="{FE83B03A-D378-4F09-ACEA-4206D86E3AEB}" type="sibTrans" cxnId="{FCDEDD54-2641-4984-ADBF-F9A4B1F85FC2}">
      <dgm:prSet/>
      <dgm:spPr/>
      <dgm:t>
        <a:bodyPr/>
        <a:lstStyle/>
        <a:p>
          <a:endParaRPr lang="en-US"/>
        </a:p>
      </dgm:t>
    </dgm:pt>
    <dgm:pt modelId="{8BBC00C8-8509-47B6-81E3-74621231AABA}">
      <dgm:prSet phldrT="[Text]" custT="1"/>
      <dgm:spPr/>
      <dgm:t>
        <a:bodyPr/>
        <a:lstStyle/>
        <a:p>
          <a:r>
            <a:rPr lang="en-US" sz="2000" b="1" dirty="0">
              <a:latin typeface="Century Gothic" panose="020B0502020202020204" pitchFamily="34" charset="0"/>
            </a:rPr>
            <a:t>Step 6</a:t>
          </a:r>
        </a:p>
      </dgm:t>
    </dgm:pt>
    <dgm:pt modelId="{6CA7E331-68DC-4B50-BC41-11E06AD411B8}" type="parTrans" cxnId="{D9B23C1E-E3D6-46FE-B309-58EE861BDA73}">
      <dgm:prSet/>
      <dgm:spPr/>
      <dgm:t>
        <a:bodyPr/>
        <a:lstStyle/>
        <a:p>
          <a:endParaRPr lang="en-US"/>
        </a:p>
      </dgm:t>
    </dgm:pt>
    <dgm:pt modelId="{C5F09CFD-04EB-409D-A597-8B4263855AA0}" type="sibTrans" cxnId="{D9B23C1E-E3D6-46FE-B309-58EE861BDA73}">
      <dgm:prSet/>
      <dgm:spPr/>
      <dgm:t>
        <a:bodyPr/>
        <a:lstStyle/>
        <a:p>
          <a:endParaRPr lang="en-US"/>
        </a:p>
      </dgm:t>
    </dgm:pt>
    <dgm:pt modelId="{53818C39-09BA-40EA-A5CD-1E98257C1D28}">
      <dgm:prSet phldrT="[Text]" custT="1"/>
      <dgm:spPr/>
      <dgm:t>
        <a:bodyPr/>
        <a:lstStyle/>
        <a:p>
          <a:pPr>
            <a:buClrTx/>
            <a:buFont typeface="+mj-lt"/>
            <a:buAutoNum type="arabicPeriod" startAt="6"/>
          </a:pPr>
          <a:r>
            <a:rPr lang="en-US" sz="1400" b="1" i="0" dirty="0"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rPr>
            <a:t> Committee Review and Input</a:t>
          </a:r>
          <a:r>
            <a:rPr lang="en-US" sz="1400" b="1" i="0" dirty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rPr>
            <a:t> </a:t>
          </a:r>
          <a:endParaRPr lang="en-US" sz="1400" b="1" i="0" dirty="0">
            <a:solidFill>
              <a:schemeClr val="tx1"/>
            </a:solidFill>
          </a:endParaRPr>
        </a:p>
      </dgm:t>
    </dgm:pt>
    <dgm:pt modelId="{7C068ED8-5ABE-4FEC-839B-1E2E18863C50}" type="parTrans" cxnId="{196A2151-6F18-401F-A5FD-3DFD258A2EBB}">
      <dgm:prSet/>
      <dgm:spPr/>
      <dgm:t>
        <a:bodyPr/>
        <a:lstStyle/>
        <a:p>
          <a:endParaRPr lang="en-US"/>
        </a:p>
      </dgm:t>
    </dgm:pt>
    <dgm:pt modelId="{FE3FDBC7-FB94-44CC-939B-E70D522488CC}" type="sibTrans" cxnId="{196A2151-6F18-401F-A5FD-3DFD258A2EBB}">
      <dgm:prSet/>
      <dgm:spPr/>
      <dgm:t>
        <a:bodyPr/>
        <a:lstStyle/>
        <a:p>
          <a:endParaRPr lang="en-US"/>
        </a:p>
      </dgm:t>
    </dgm:pt>
    <dgm:pt modelId="{63DA677A-FC99-408D-A6D8-5A3D7876D00F}">
      <dgm:prSet phldrT="[Text]" custT="1"/>
      <dgm:spPr/>
      <dgm:t>
        <a:bodyPr/>
        <a:lstStyle/>
        <a:p>
          <a:r>
            <a:rPr lang="en-US" sz="1300" i="0" dirty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rPr>
            <a:t>R</a:t>
          </a:r>
          <a:r>
            <a:rPr lang="en-US" sz="1300" i="0" dirty="0"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rPr>
            <a:t>eview</a:t>
          </a:r>
          <a:r>
            <a:rPr lang="en-US" sz="1300" dirty="0"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rPr>
            <a:t> the final two (2) options with the Committee</a:t>
          </a:r>
          <a:endParaRPr lang="en-US" sz="1300" b="0" dirty="0"/>
        </a:p>
      </dgm:t>
    </dgm:pt>
    <dgm:pt modelId="{B7CD0859-B943-42B5-B9C8-3896510E355C}" type="parTrans" cxnId="{60F13A5F-5A8C-41BE-820D-7D6E82F965E9}">
      <dgm:prSet/>
      <dgm:spPr/>
      <dgm:t>
        <a:bodyPr/>
        <a:lstStyle/>
        <a:p>
          <a:endParaRPr lang="en-US"/>
        </a:p>
      </dgm:t>
    </dgm:pt>
    <dgm:pt modelId="{7EE16225-33A5-47EC-9420-5C864D0A6FC3}" type="sibTrans" cxnId="{60F13A5F-5A8C-41BE-820D-7D6E82F965E9}">
      <dgm:prSet/>
      <dgm:spPr/>
      <dgm:t>
        <a:bodyPr/>
        <a:lstStyle/>
        <a:p>
          <a:endParaRPr lang="en-US"/>
        </a:p>
      </dgm:t>
    </dgm:pt>
    <dgm:pt modelId="{DC48BCE3-E525-4864-8F3A-3998955724CC}">
      <dgm:prSet phldrT="[Text]" custT="1"/>
      <dgm:spPr/>
      <dgm:t>
        <a:bodyPr/>
        <a:lstStyle/>
        <a:p>
          <a:r>
            <a:rPr lang="en-US" sz="2000" b="1" dirty="0">
              <a:latin typeface="Century Gothic" panose="020B0502020202020204" pitchFamily="34" charset="0"/>
            </a:rPr>
            <a:t>Step 7</a:t>
          </a:r>
        </a:p>
      </dgm:t>
    </dgm:pt>
    <dgm:pt modelId="{EAD8CE55-D43D-4275-858F-C0FCB1FCEE88}" type="parTrans" cxnId="{7C4659BF-2349-44B0-8965-972D3FCF44C8}">
      <dgm:prSet/>
      <dgm:spPr/>
      <dgm:t>
        <a:bodyPr/>
        <a:lstStyle/>
        <a:p>
          <a:endParaRPr lang="en-US"/>
        </a:p>
      </dgm:t>
    </dgm:pt>
    <dgm:pt modelId="{9F187680-D1C5-46B0-99DA-87180CD17B9B}" type="sibTrans" cxnId="{7C4659BF-2349-44B0-8965-972D3FCF44C8}">
      <dgm:prSet/>
      <dgm:spPr/>
      <dgm:t>
        <a:bodyPr/>
        <a:lstStyle/>
        <a:p>
          <a:endParaRPr lang="en-US"/>
        </a:p>
      </dgm:t>
    </dgm:pt>
    <dgm:pt modelId="{4C977C25-1CC4-45D3-8053-90410D7AAECB}">
      <dgm:prSet phldrT="[Text]" custT="1"/>
      <dgm:spPr/>
      <dgm:t>
        <a:bodyPr/>
        <a:lstStyle/>
        <a:p>
          <a:pPr>
            <a:buFont typeface="+mj-lt"/>
            <a:buAutoNum type="arabicPeriod" startAt="7"/>
          </a:pPr>
          <a:r>
            <a:rPr lang="en-US" sz="1400" b="1" i="0" dirty="0"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rPr>
            <a:t> Finalize Waterfront Master Plan</a:t>
          </a:r>
          <a:r>
            <a:rPr lang="en-US" sz="1400" b="1" i="0" dirty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rPr>
            <a:t> </a:t>
          </a:r>
          <a:endParaRPr lang="en-US" sz="1400" b="1" i="0" dirty="0"/>
        </a:p>
      </dgm:t>
    </dgm:pt>
    <dgm:pt modelId="{6C77B452-BB88-4894-AF54-BB397AE781D8}" type="parTrans" cxnId="{05CB1110-BE0F-47A8-AFC1-B3FE8D02E179}">
      <dgm:prSet/>
      <dgm:spPr/>
      <dgm:t>
        <a:bodyPr/>
        <a:lstStyle/>
        <a:p>
          <a:endParaRPr lang="en-US"/>
        </a:p>
      </dgm:t>
    </dgm:pt>
    <dgm:pt modelId="{D7EDCB5E-D0DC-4ECF-81E0-1841159AEDA6}" type="sibTrans" cxnId="{05CB1110-BE0F-47A8-AFC1-B3FE8D02E179}">
      <dgm:prSet/>
      <dgm:spPr/>
      <dgm:t>
        <a:bodyPr/>
        <a:lstStyle/>
        <a:p>
          <a:endParaRPr lang="en-US"/>
        </a:p>
      </dgm:t>
    </dgm:pt>
    <dgm:pt modelId="{82016EE7-CDCD-473F-96A9-3E296AF147E3}">
      <dgm:prSet phldrT="[Text]" custT="1"/>
      <dgm:spPr/>
      <dgm:t>
        <a:bodyPr/>
        <a:lstStyle/>
        <a:p>
          <a:r>
            <a:rPr lang="en-US" sz="1400" dirty="0"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rPr>
            <a:t>The public feedback received in Step 6 will be used to finalize the two (2) preliminary plans for consideration. The two (2) plans will be presented to City Council to adopt a plan for moving forward.</a:t>
          </a:r>
          <a:endParaRPr lang="en-US" sz="1400" dirty="0"/>
        </a:p>
      </dgm:t>
    </dgm:pt>
    <dgm:pt modelId="{4DD7368F-1205-4B0C-B93F-A53FE94DCD8A}" type="parTrans" cxnId="{AFCBADEA-4A3B-41CA-8EB8-114CFD107823}">
      <dgm:prSet/>
      <dgm:spPr/>
      <dgm:t>
        <a:bodyPr/>
        <a:lstStyle/>
        <a:p>
          <a:endParaRPr lang="en-US"/>
        </a:p>
      </dgm:t>
    </dgm:pt>
    <dgm:pt modelId="{695BC6A8-B64E-4254-B117-88241292702C}" type="sibTrans" cxnId="{AFCBADEA-4A3B-41CA-8EB8-114CFD107823}">
      <dgm:prSet/>
      <dgm:spPr/>
      <dgm:t>
        <a:bodyPr/>
        <a:lstStyle/>
        <a:p>
          <a:endParaRPr lang="en-US"/>
        </a:p>
      </dgm:t>
    </dgm:pt>
    <dgm:pt modelId="{FE787F00-514B-40B6-93E0-F355F6086545}" type="pres">
      <dgm:prSet presAssocID="{578B2685-748F-4E45-B60E-4107085446CF}" presName="linearFlow" presStyleCnt="0">
        <dgm:presLayoutVars>
          <dgm:dir/>
          <dgm:animLvl val="lvl"/>
          <dgm:resizeHandles val="exact"/>
        </dgm:presLayoutVars>
      </dgm:prSet>
      <dgm:spPr/>
    </dgm:pt>
    <dgm:pt modelId="{3C442D53-7D1B-4B38-92BA-64AD7FF88AC8}" type="pres">
      <dgm:prSet presAssocID="{119A1794-F6F4-42DA-8AE1-D0B72B1DB7F8}" presName="composite" presStyleCnt="0"/>
      <dgm:spPr/>
    </dgm:pt>
    <dgm:pt modelId="{96232BD2-3AFD-449D-89C5-9BC1C2DA47A5}" type="pres">
      <dgm:prSet presAssocID="{119A1794-F6F4-42DA-8AE1-D0B72B1DB7F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72D54F0-A20A-4A40-A1F2-8623B8C920F9}" type="pres">
      <dgm:prSet presAssocID="{119A1794-F6F4-42DA-8AE1-D0B72B1DB7F8}" presName="descendantText" presStyleLbl="alignAcc1" presStyleIdx="0" presStyleCnt="3">
        <dgm:presLayoutVars>
          <dgm:bulletEnabled val="1"/>
        </dgm:presLayoutVars>
      </dgm:prSet>
      <dgm:spPr/>
    </dgm:pt>
    <dgm:pt modelId="{A54B00F4-3D58-4EA1-A6E2-35734CBAFA05}" type="pres">
      <dgm:prSet presAssocID="{FF50EB26-30B7-42F9-9D90-90511C2247BE}" presName="sp" presStyleCnt="0"/>
      <dgm:spPr/>
    </dgm:pt>
    <dgm:pt modelId="{28549521-9581-4B2A-8456-E123CECA4460}" type="pres">
      <dgm:prSet presAssocID="{8BBC00C8-8509-47B6-81E3-74621231AABA}" presName="composite" presStyleCnt="0"/>
      <dgm:spPr/>
    </dgm:pt>
    <dgm:pt modelId="{9E50C128-28E0-4AA7-ACBB-C1DBB52FFA5C}" type="pres">
      <dgm:prSet presAssocID="{8BBC00C8-8509-47B6-81E3-74621231AAB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C4DB70D-EA30-4D93-BCD8-725257721D91}" type="pres">
      <dgm:prSet presAssocID="{8BBC00C8-8509-47B6-81E3-74621231AABA}" presName="descendantText" presStyleLbl="alignAcc1" presStyleIdx="1" presStyleCnt="3" custScaleY="69400">
        <dgm:presLayoutVars>
          <dgm:bulletEnabled val="1"/>
        </dgm:presLayoutVars>
      </dgm:prSet>
      <dgm:spPr/>
    </dgm:pt>
    <dgm:pt modelId="{E07E53D7-89C9-4F18-8644-C93D3D259BAC}" type="pres">
      <dgm:prSet presAssocID="{C5F09CFD-04EB-409D-A597-8B4263855AA0}" presName="sp" presStyleCnt="0"/>
      <dgm:spPr/>
    </dgm:pt>
    <dgm:pt modelId="{D0062AD3-9BE9-4600-9C74-A17C90AC64CB}" type="pres">
      <dgm:prSet presAssocID="{DC48BCE3-E525-4864-8F3A-3998955724CC}" presName="composite" presStyleCnt="0"/>
      <dgm:spPr/>
    </dgm:pt>
    <dgm:pt modelId="{57E6C94E-C50E-4FC1-B846-6A96B8BBA136}" type="pres">
      <dgm:prSet presAssocID="{DC48BCE3-E525-4864-8F3A-3998955724C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B54096D-59A2-4D7B-AA96-9CB462D2461F}" type="pres">
      <dgm:prSet presAssocID="{DC48BCE3-E525-4864-8F3A-3998955724C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5CB1110-BE0F-47A8-AFC1-B3FE8D02E179}" srcId="{DC48BCE3-E525-4864-8F3A-3998955724CC}" destId="{4C977C25-1CC4-45D3-8053-90410D7AAECB}" srcOrd="0" destOrd="0" parTransId="{6C77B452-BB88-4894-AF54-BB397AE781D8}" sibTransId="{D7EDCB5E-D0DC-4ECF-81E0-1841159AEDA6}"/>
    <dgm:cxn modelId="{E7D58C1A-1A34-45B4-8BED-CBEEE5FADF63}" type="presOf" srcId="{29434996-3D3E-4744-B244-D75B5F26F6EA}" destId="{172D54F0-A20A-4A40-A1F2-8623B8C920F9}" srcOrd="0" destOrd="0" presId="urn:microsoft.com/office/officeart/2005/8/layout/chevron2"/>
    <dgm:cxn modelId="{3DE5E11D-B182-48EB-BE26-7403594055B2}" type="presOf" srcId="{32CAC664-AB97-4813-A853-2FA8B53CDC14}" destId="{172D54F0-A20A-4A40-A1F2-8623B8C920F9}" srcOrd="0" destOrd="1" presId="urn:microsoft.com/office/officeart/2005/8/layout/chevron2"/>
    <dgm:cxn modelId="{D9B23C1E-E3D6-46FE-B309-58EE861BDA73}" srcId="{578B2685-748F-4E45-B60E-4107085446CF}" destId="{8BBC00C8-8509-47B6-81E3-74621231AABA}" srcOrd="1" destOrd="0" parTransId="{6CA7E331-68DC-4B50-BC41-11E06AD411B8}" sibTransId="{C5F09CFD-04EB-409D-A597-8B4263855AA0}"/>
    <dgm:cxn modelId="{3C2E4F35-A8B6-4F01-AEB1-E54265B48322}" type="presOf" srcId="{53818C39-09BA-40EA-A5CD-1E98257C1D28}" destId="{7C4DB70D-EA30-4D93-BCD8-725257721D91}" srcOrd="0" destOrd="0" presId="urn:microsoft.com/office/officeart/2005/8/layout/chevron2"/>
    <dgm:cxn modelId="{60F13A5F-5A8C-41BE-820D-7D6E82F965E9}" srcId="{53818C39-09BA-40EA-A5CD-1E98257C1D28}" destId="{63DA677A-FC99-408D-A6D8-5A3D7876D00F}" srcOrd="0" destOrd="0" parTransId="{B7CD0859-B943-42B5-B9C8-3896510E355C}" sibTransId="{7EE16225-33A5-47EC-9420-5C864D0A6FC3}"/>
    <dgm:cxn modelId="{49768046-E1A7-4055-BABC-63AB8375E661}" srcId="{119A1794-F6F4-42DA-8AE1-D0B72B1DB7F8}" destId="{29434996-3D3E-4744-B244-D75B5F26F6EA}" srcOrd="0" destOrd="0" parTransId="{40AC702B-4BB4-4E3D-9BDF-E05B210F3D7B}" sibTransId="{C0E56409-8DFC-4143-8AE1-FC85BB3881FE}"/>
    <dgm:cxn modelId="{DAF8D94E-D068-4969-BA57-51971C55EE7B}" srcId="{578B2685-748F-4E45-B60E-4107085446CF}" destId="{119A1794-F6F4-42DA-8AE1-D0B72B1DB7F8}" srcOrd="0" destOrd="0" parTransId="{EFF506AA-AB62-49F2-B800-2182CBA888C0}" sibTransId="{FF50EB26-30B7-42F9-9D90-90511C2247BE}"/>
    <dgm:cxn modelId="{196A2151-6F18-401F-A5FD-3DFD258A2EBB}" srcId="{8BBC00C8-8509-47B6-81E3-74621231AABA}" destId="{53818C39-09BA-40EA-A5CD-1E98257C1D28}" srcOrd="0" destOrd="0" parTransId="{7C068ED8-5ABE-4FEC-839B-1E2E18863C50}" sibTransId="{FE3FDBC7-FB94-44CC-939B-E70D522488CC}"/>
    <dgm:cxn modelId="{FCDEDD54-2641-4984-ADBF-F9A4B1F85FC2}" srcId="{29434996-3D3E-4744-B244-D75B5F26F6EA}" destId="{32CAC664-AB97-4813-A853-2FA8B53CDC14}" srcOrd="0" destOrd="0" parTransId="{22479A06-4F4A-4FDA-B606-32DB5B7B062B}" sibTransId="{FE83B03A-D378-4F09-ACEA-4206D86E3AEB}"/>
    <dgm:cxn modelId="{E7CC3B56-D04E-441E-9E70-C5C75BED7118}" type="presOf" srcId="{DC48BCE3-E525-4864-8F3A-3998955724CC}" destId="{57E6C94E-C50E-4FC1-B846-6A96B8BBA136}" srcOrd="0" destOrd="0" presId="urn:microsoft.com/office/officeart/2005/8/layout/chevron2"/>
    <dgm:cxn modelId="{8AEA8A57-E302-41D6-B2D3-1789B8FE71A1}" type="presOf" srcId="{82016EE7-CDCD-473F-96A9-3E296AF147E3}" destId="{3B54096D-59A2-4D7B-AA96-9CB462D2461F}" srcOrd="0" destOrd="1" presId="urn:microsoft.com/office/officeart/2005/8/layout/chevron2"/>
    <dgm:cxn modelId="{AAFD0E5A-55F5-4F80-9546-65FFCB16C528}" type="presOf" srcId="{4C977C25-1CC4-45D3-8053-90410D7AAECB}" destId="{3B54096D-59A2-4D7B-AA96-9CB462D2461F}" srcOrd="0" destOrd="0" presId="urn:microsoft.com/office/officeart/2005/8/layout/chevron2"/>
    <dgm:cxn modelId="{4DC4D7A1-1D6F-4FA2-B503-35AD90CA30A3}" type="presOf" srcId="{63DA677A-FC99-408D-A6D8-5A3D7876D00F}" destId="{7C4DB70D-EA30-4D93-BCD8-725257721D91}" srcOrd="0" destOrd="1" presId="urn:microsoft.com/office/officeart/2005/8/layout/chevron2"/>
    <dgm:cxn modelId="{7C4659BF-2349-44B0-8965-972D3FCF44C8}" srcId="{578B2685-748F-4E45-B60E-4107085446CF}" destId="{DC48BCE3-E525-4864-8F3A-3998955724CC}" srcOrd="2" destOrd="0" parTransId="{EAD8CE55-D43D-4275-858F-C0FCB1FCEE88}" sibTransId="{9F187680-D1C5-46B0-99DA-87180CD17B9B}"/>
    <dgm:cxn modelId="{D2292DDA-FD17-45B3-B827-3878B3745A51}" type="presOf" srcId="{578B2685-748F-4E45-B60E-4107085446CF}" destId="{FE787F00-514B-40B6-93E0-F355F6086545}" srcOrd="0" destOrd="0" presId="urn:microsoft.com/office/officeart/2005/8/layout/chevron2"/>
    <dgm:cxn modelId="{9B264FDA-CFE3-44CE-BB6A-81DD9E55EC69}" type="presOf" srcId="{8BBC00C8-8509-47B6-81E3-74621231AABA}" destId="{9E50C128-28E0-4AA7-ACBB-C1DBB52FFA5C}" srcOrd="0" destOrd="0" presId="urn:microsoft.com/office/officeart/2005/8/layout/chevron2"/>
    <dgm:cxn modelId="{0D4149DD-9318-4423-90C7-2A412E56BDC3}" type="presOf" srcId="{119A1794-F6F4-42DA-8AE1-D0B72B1DB7F8}" destId="{96232BD2-3AFD-449D-89C5-9BC1C2DA47A5}" srcOrd="0" destOrd="0" presId="urn:microsoft.com/office/officeart/2005/8/layout/chevron2"/>
    <dgm:cxn modelId="{AFCBADEA-4A3B-41CA-8EB8-114CFD107823}" srcId="{4C977C25-1CC4-45D3-8053-90410D7AAECB}" destId="{82016EE7-CDCD-473F-96A9-3E296AF147E3}" srcOrd="0" destOrd="0" parTransId="{4DD7368F-1205-4B0C-B93F-A53FE94DCD8A}" sibTransId="{695BC6A8-B64E-4254-B117-88241292702C}"/>
    <dgm:cxn modelId="{34B5DF4F-411F-422A-843E-A0D617EBFFC1}" type="presParOf" srcId="{FE787F00-514B-40B6-93E0-F355F6086545}" destId="{3C442D53-7D1B-4B38-92BA-64AD7FF88AC8}" srcOrd="0" destOrd="0" presId="urn:microsoft.com/office/officeart/2005/8/layout/chevron2"/>
    <dgm:cxn modelId="{DB4DAB6A-A8B0-4FC9-9D2E-425594B431DA}" type="presParOf" srcId="{3C442D53-7D1B-4B38-92BA-64AD7FF88AC8}" destId="{96232BD2-3AFD-449D-89C5-9BC1C2DA47A5}" srcOrd="0" destOrd="0" presId="urn:microsoft.com/office/officeart/2005/8/layout/chevron2"/>
    <dgm:cxn modelId="{4FCBD18C-35C1-480D-BF66-5FBAA9A386C7}" type="presParOf" srcId="{3C442D53-7D1B-4B38-92BA-64AD7FF88AC8}" destId="{172D54F0-A20A-4A40-A1F2-8623B8C920F9}" srcOrd="1" destOrd="0" presId="urn:microsoft.com/office/officeart/2005/8/layout/chevron2"/>
    <dgm:cxn modelId="{1EE5625C-B954-4DAF-AEA9-18C890525146}" type="presParOf" srcId="{FE787F00-514B-40B6-93E0-F355F6086545}" destId="{A54B00F4-3D58-4EA1-A6E2-35734CBAFA05}" srcOrd="1" destOrd="0" presId="urn:microsoft.com/office/officeart/2005/8/layout/chevron2"/>
    <dgm:cxn modelId="{FC91EC95-7435-4114-A77D-EC618A4CCD64}" type="presParOf" srcId="{FE787F00-514B-40B6-93E0-F355F6086545}" destId="{28549521-9581-4B2A-8456-E123CECA4460}" srcOrd="2" destOrd="0" presId="urn:microsoft.com/office/officeart/2005/8/layout/chevron2"/>
    <dgm:cxn modelId="{FEAA206B-FA6E-43F1-894D-2045B006EAAB}" type="presParOf" srcId="{28549521-9581-4B2A-8456-E123CECA4460}" destId="{9E50C128-28E0-4AA7-ACBB-C1DBB52FFA5C}" srcOrd="0" destOrd="0" presId="urn:microsoft.com/office/officeart/2005/8/layout/chevron2"/>
    <dgm:cxn modelId="{AE54C77F-A0B2-48C9-B69C-97AB2521E8A9}" type="presParOf" srcId="{28549521-9581-4B2A-8456-E123CECA4460}" destId="{7C4DB70D-EA30-4D93-BCD8-725257721D91}" srcOrd="1" destOrd="0" presId="urn:microsoft.com/office/officeart/2005/8/layout/chevron2"/>
    <dgm:cxn modelId="{AF94C7BA-DEA7-4EC1-894B-57B9C5B1A826}" type="presParOf" srcId="{FE787F00-514B-40B6-93E0-F355F6086545}" destId="{E07E53D7-89C9-4F18-8644-C93D3D259BAC}" srcOrd="3" destOrd="0" presId="urn:microsoft.com/office/officeart/2005/8/layout/chevron2"/>
    <dgm:cxn modelId="{C22ABF9F-E3B8-40A8-8957-9035223CFC00}" type="presParOf" srcId="{FE787F00-514B-40B6-93E0-F355F6086545}" destId="{D0062AD3-9BE9-4600-9C74-A17C90AC64CB}" srcOrd="4" destOrd="0" presId="urn:microsoft.com/office/officeart/2005/8/layout/chevron2"/>
    <dgm:cxn modelId="{7861AC47-E2DC-4D61-8BAC-94BBFB22EB8F}" type="presParOf" srcId="{D0062AD3-9BE9-4600-9C74-A17C90AC64CB}" destId="{57E6C94E-C50E-4FC1-B846-6A96B8BBA136}" srcOrd="0" destOrd="0" presId="urn:microsoft.com/office/officeart/2005/8/layout/chevron2"/>
    <dgm:cxn modelId="{34108569-D922-4733-AE58-C2CFCE1B082B}" type="presParOf" srcId="{D0062AD3-9BE9-4600-9C74-A17C90AC64CB}" destId="{3B54096D-59A2-4D7B-AA96-9CB462D2461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232BD2-3AFD-449D-89C5-9BC1C2DA47A5}">
      <dsp:nvSpPr>
        <dsp:cNvPr id="0" name=""/>
        <dsp:cNvSpPr/>
      </dsp:nvSpPr>
      <dsp:spPr>
        <a:xfrm rot="5400000">
          <a:off x="-283885" y="284023"/>
          <a:ext cx="1892567" cy="13247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entury Gothic" panose="020B0502020202020204" pitchFamily="34" charset="0"/>
            </a:rPr>
            <a:t>Step 5</a:t>
          </a:r>
        </a:p>
      </dsp:txBody>
      <dsp:txXfrm rot="-5400000">
        <a:off x="1" y="662537"/>
        <a:ext cx="1324797" cy="567770"/>
      </dsp:txXfrm>
    </dsp:sp>
    <dsp:sp modelId="{172D54F0-A20A-4A40-A1F2-8623B8C920F9}">
      <dsp:nvSpPr>
        <dsp:cNvPr id="0" name=""/>
        <dsp:cNvSpPr/>
      </dsp:nvSpPr>
      <dsp:spPr>
        <a:xfrm rot="5400000">
          <a:off x="3770954" y="-2446018"/>
          <a:ext cx="1230169" cy="61224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5"/>
          </a:pPr>
          <a:r>
            <a:rPr lang="en-US" sz="1400" b="1" i="0" kern="1200" dirty="0"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rPr>
            <a:t> Develop Final Plans for Consideration</a:t>
          </a:r>
          <a:r>
            <a:rPr lang="en-US" sz="1400" b="1" i="0" kern="1200" dirty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rPr>
            <a:t> </a:t>
          </a:r>
          <a:endParaRPr lang="en-US" sz="1400" b="1" i="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rPr>
            <a:t>Information collected through steps 1-4 will be used to develop two (2) preliminary plans for final</a:t>
          </a:r>
          <a:r>
            <a:rPr lang="en-US" sz="1400" kern="1200" spc="-85" dirty="0"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rPr>
            <a:t> </a:t>
          </a:r>
          <a:r>
            <a:rPr lang="en-US" sz="1400" kern="1200" dirty="0"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rPr>
            <a:t>consideration.</a:t>
          </a:r>
          <a:endParaRPr lang="en-US" sz="1400" kern="1200" dirty="0"/>
        </a:p>
      </dsp:txBody>
      <dsp:txXfrm rot="-5400000">
        <a:off x="1324798" y="60190"/>
        <a:ext cx="6062430" cy="1110065"/>
      </dsp:txXfrm>
    </dsp:sp>
    <dsp:sp modelId="{9E50C128-28E0-4AA7-ACBB-C1DBB52FFA5C}">
      <dsp:nvSpPr>
        <dsp:cNvPr id="0" name=""/>
        <dsp:cNvSpPr/>
      </dsp:nvSpPr>
      <dsp:spPr>
        <a:xfrm rot="5400000">
          <a:off x="-283885" y="1985127"/>
          <a:ext cx="1892567" cy="13247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entury Gothic" panose="020B0502020202020204" pitchFamily="34" charset="0"/>
            </a:rPr>
            <a:t>Step 6</a:t>
          </a:r>
        </a:p>
      </dsp:txBody>
      <dsp:txXfrm rot="-5400000">
        <a:off x="1" y="2363641"/>
        <a:ext cx="1324797" cy="567770"/>
      </dsp:txXfrm>
    </dsp:sp>
    <dsp:sp modelId="{7C4DB70D-EA30-4D93-BCD8-725257721D91}">
      <dsp:nvSpPr>
        <dsp:cNvPr id="0" name=""/>
        <dsp:cNvSpPr/>
      </dsp:nvSpPr>
      <dsp:spPr>
        <a:xfrm rot="5400000">
          <a:off x="3959170" y="-744914"/>
          <a:ext cx="853737" cy="61224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 typeface="+mj-lt"/>
            <a:buAutoNum type="arabicPeriod" startAt="6"/>
          </a:pPr>
          <a:r>
            <a:rPr lang="en-US" sz="1400" b="1" i="0" kern="1200" dirty="0"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rPr>
            <a:t> Committee Review and Input</a:t>
          </a:r>
          <a:r>
            <a:rPr lang="en-US" sz="1400" b="1" i="0" kern="1200" dirty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rPr>
            <a:t> </a:t>
          </a:r>
          <a:endParaRPr lang="en-US" sz="1400" b="1" i="0" kern="1200" dirty="0">
            <a:solidFill>
              <a:schemeClr val="tx1"/>
            </a:solidFill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i="0" kern="1200" dirty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rPr>
            <a:t>R</a:t>
          </a:r>
          <a:r>
            <a:rPr lang="en-US" sz="1300" i="0" kern="1200" dirty="0"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rPr>
            <a:t>eview</a:t>
          </a:r>
          <a:r>
            <a:rPr lang="en-US" sz="1300" kern="1200" dirty="0"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rPr>
            <a:t> the final two (2) options with the Committee</a:t>
          </a:r>
          <a:endParaRPr lang="en-US" sz="1300" b="0" kern="1200" dirty="0"/>
        </a:p>
      </dsp:txBody>
      <dsp:txXfrm rot="-5400000">
        <a:off x="1324798" y="1931134"/>
        <a:ext cx="6080806" cy="770385"/>
      </dsp:txXfrm>
    </dsp:sp>
    <dsp:sp modelId="{57E6C94E-C50E-4FC1-B846-6A96B8BBA136}">
      <dsp:nvSpPr>
        <dsp:cNvPr id="0" name=""/>
        <dsp:cNvSpPr/>
      </dsp:nvSpPr>
      <dsp:spPr>
        <a:xfrm rot="5400000">
          <a:off x="-283885" y="3686231"/>
          <a:ext cx="1892567" cy="13247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entury Gothic" panose="020B0502020202020204" pitchFamily="34" charset="0"/>
            </a:rPr>
            <a:t>Step 7</a:t>
          </a:r>
        </a:p>
      </dsp:txBody>
      <dsp:txXfrm rot="-5400000">
        <a:off x="1" y="4064745"/>
        <a:ext cx="1324797" cy="567770"/>
      </dsp:txXfrm>
    </dsp:sp>
    <dsp:sp modelId="{3B54096D-59A2-4D7B-AA96-9CB462D2461F}">
      <dsp:nvSpPr>
        <dsp:cNvPr id="0" name=""/>
        <dsp:cNvSpPr/>
      </dsp:nvSpPr>
      <dsp:spPr>
        <a:xfrm rot="5400000">
          <a:off x="3770954" y="956189"/>
          <a:ext cx="1230169" cy="61224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7"/>
          </a:pPr>
          <a:r>
            <a:rPr lang="en-US" sz="1400" b="1" i="0" kern="1200" dirty="0"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rPr>
            <a:t> Finalize Waterfront Master Plan</a:t>
          </a:r>
          <a:r>
            <a:rPr lang="en-US" sz="1400" b="1" i="0" kern="1200" dirty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rPr>
            <a:t> </a:t>
          </a:r>
          <a:endParaRPr lang="en-US" sz="1400" b="1" i="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rPr>
            <a:t>The public feedback received in Step 6 will be used to finalize the two (2) preliminary plans for consideration. The two (2) plans will be presented to City Council to adopt a plan for moving forward.</a:t>
          </a:r>
          <a:endParaRPr lang="en-US" sz="1400" kern="1200" dirty="0"/>
        </a:p>
      </dsp:txBody>
      <dsp:txXfrm rot="-5400000">
        <a:off x="1324798" y="3462397"/>
        <a:ext cx="6062430" cy="1110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C3DCE-ABEA-4187-A806-49896C073A9A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99276-3508-4AF3-9C8D-FF868B79D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8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9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43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57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0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25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9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112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8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43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86B75A-687E-405C-8A0B-8D00578BA2C3}" type="datetimeFigureOut">
              <a:rPr lang="en-US" smtClean="0"/>
              <a:pPr/>
              <a:t>10/20/2023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14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73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90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FA37E-90A2-FB38-458F-8B128CE30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155" y="386131"/>
            <a:ext cx="11334938" cy="3566160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St. Joseph River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Waterfront Master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147AE4-6CA9-76AB-7C3F-94E4BB7A9A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Community Workshop – October 24, 2023</a:t>
            </a:r>
          </a:p>
        </p:txBody>
      </p:sp>
      <p:pic>
        <p:nvPicPr>
          <p:cNvPr id="1026" name="imageSelected0">
            <a:extLst>
              <a:ext uri="{FF2B5EF4-FFF2-40B4-BE49-F238E27FC236}">
                <a16:creationId xmlns:a16="http://schemas.microsoft.com/office/drawing/2014/main" id="{F4EFA0FC-45BF-D7C8-8107-A574BBCB3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873" y="5598621"/>
            <a:ext cx="1851156" cy="66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563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0AC76-ED40-D8F9-E4E9-36750D3CC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578659"/>
          </a:xfrm>
        </p:spPr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F77A-0F9D-50C4-21DB-0DFF3EA6E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264" y="59821"/>
            <a:ext cx="7850736" cy="6798179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Workshop Purpose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 Master Plan Process</a:t>
            </a: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Highlight the key guiding principals we used for design</a:t>
            </a: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Conceptual Plan Review and Discussion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Next Steps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01C860-1A25-9911-3EDD-1216801E8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199" y="1394234"/>
            <a:ext cx="3069055" cy="3724328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ST. JOSEPH RIVER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MASTER PLAN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WORKSHOP</a:t>
            </a:r>
            <a:endParaRPr lang="en-US" sz="18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cap="all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Buchanan City Hall, 302 N. Redbud Trail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F895EB-40FF-FADB-83B3-1EF85DEB3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77" y="5684982"/>
            <a:ext cx="2536156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41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F895EB-40FF-FADB-83B3-1EF85DEB3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77" y="5684982"/>
            <a:ext cx="2536156" cy="914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365E90-4EB9-AEA5-0393-88D7861EE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919" y="594359"/>
            <a:ext cx="7966054" cy="525329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D17404B-FBBD-EEF7-5EFF-DC37473B1339}"/>
              </a:ext>
            </a:extLst>
          </p:cNvPr>
          <p:cNvSpPr txBox="1">
            <a:spLocks/>
          </p:cNvSpPr>
          <p:nvPr/>
        </p:nvSpPr>
        <p:spPr>
          <a:xfrm>
            <a:off x="457200" y="594359"/>
            <a:ext cx="3200400" cy="13119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 Site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7059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32102-9CD2-F350-BE19-532ECF6E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Master Plan Process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439B3E-89B3-CE20-B37E-7C7D915A0A30}"/>
              </a:ext>
            </a:extLst>
          </p:cNvPr>
          <p:cNvSpPr txBox="1">
            <a:spLocks/>
          </p:cNvSpPr>
          <p:nvPr/>
        </p:nvSpPr>
        <p:spPr>
          <a:xfrm>
            <a:off x="4341264" y="59821"/>
            <a:ext cx="7850736" cy="679817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20896F-8FCE-0435-EDC7-2FF7312C4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977" y="1011791"/>
            <a:ext cx="7535309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28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32102-9CD2-F350-BE19-532ECF6E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Master Plan Process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6A9C42-A4FE-937D-27FC-4D5FEC583B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99"/>
          <a:stretch/>
        </p:blipFill>
        <p:spPr>
          <a:xfrm>
            <a:off x="4238780" y="787651"/>
            <a:ext cx="7852329" cy="6070349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3F291F5-9E06-3A1B-1C01-37B0997EF6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2016837"/>
              </p:ext>
            </p:extLst>
          </p:nvPr>
        </p:nvGraphicFramePr>
        <p:xfrm>
          <a:off x="4541520" y="1080346"/>
          <a:ext cx="7447280" cy="5295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7046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32102-9CD2-F350-BE19-532ECF6E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Design Principals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D31F2-91E0-EB19-3001-42A83EBDB8A4}"/>
              </a:ext>
            </a:extLst>
          </p:cNvPr>
          <p:cNvSpPr txBox="1"/>
          <p:nvPr/>
        </p:nvSpPr>
        <p:spPr>
          <a:xfrm>
            <a:off x="4098956" y="442846"/>
            <a:ext cx="7815403" cy="3582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9048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guiding principals we used for design 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9048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(from survey and steering committee feedback)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9048"/>
              </a:buClr>
              <a:buSzTx/>
              <a:buFont typeface="Calibri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904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Respect/protect natural areas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904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Retain natural feeling of the area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904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Restore connectivity to the St. Joseph River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904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Promote use of low-impact construction techniques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904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Connection to rest of the community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904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Kid/family/age/ability friendly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904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for all water sports (motor and people-powered)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904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 general maintenance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904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 restrooms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904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 safety issues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904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Explore the opportunity for a community boat house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309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32102-9CD2-F350-BE19-532ECF6E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Conceptual Design Review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D31F2-91E0-EB19-3001-42A83EBDB8A4}"/>
              </a:ext>
            </a:extLst>
          </p:cNvPr>
          <p:cNvSpPr txBox="1"/>
          <p:nvPr/>
        </p:nvSpPr>
        <p:spPr>
          <a:xfrm>
            <a:off x="3818299" y="1420620"/>
            <a:ext cx="8373701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9048"/>
              </a:buClr>
              <a:buSzTx/>
              <a:buFont typeface="Calibri" pitchFamily="34" charset="0"/>
              <a:buNone/>
              <a:tabLst/>
              <a:defRPr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1. Conceptual Design Overview to present the concept and connectivity of the area.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9048"/>
              </a:buClr>
              <a:buSzTx/>
              <a:buFont typeface="Calibri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9048"/>
              </a:buClr>
              <a:buSzTx/>
              <a:buFont typeface="Calibri" pitchFamily="34" charset="0"/>
              <a:buNone/>
              <a:tabLst/>
              <a:defRPr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2. We will go back and focus in more detail on each section for feedback and discussion.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4106BC-508E-7E4A-13F3-B654316E478A}"/>
              </a:ext>
            </a:extLst>
          </p:cNvPr>
          <p:cNvSpPr txBox="1"/>
          <p:nvPr/>
        </p:nvSpPr>
        <p:spPr>
          <a:xfrm>
            <a:off x="169753" y="3612394"/>
            <a:ext cx="32796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Materials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Existing Conditions for reference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Conceptual Layout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Example Amenity Sheet</a:t>
            </a:r>
          </a:p>
        </p:txBody>
      </p:sp>
    </p:spTree>
    <p:extLst>
      <p:ext uri="{BB962C8B-B14F-4D97-AF65-F5344CB8AC3E}">
        <p14:creationId xmlns:p14="http://schemas.microsoft.com/office/powerpoint/2010/main" val="5162961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5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569048"/>
      </a:accent1>
      <a:accent2>
        <a:srgbClr val="5A88B6"/>
      </a:accent2>
      <a:accent3>
        <a:srgbClr val="C12E48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437</TotalTime>
  <Words>290</Words>
  <Application>Microsoft Office PowerPoint</Application>
  <PresentationFormat>Widescreen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Wingdings</vt:lpstr>
      <vt:lpstr>Retrospect</vt:lpstr>
      <vt:lpstr>St. Joseph River Waterfront Master Plan</vt:lpstr>
      <vt:lpstr>Agenda</vt:lpstr>
      <vt:lpstr>PowerPoint Presentation</vt:lpstr>
      <vt:lpstr>Master Plan Process</vt:lpstr>
      <vt:lpstr>Master Plan Process</vt:lpstr>
      <vt:lpstr>Design Principals </vt:lpstr>
      <vt:lpstr>Conceptual Design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Buchanan Waterfront Master Plan</dc:title>
  <dc:creator>Crystal Welsh</dc:creator>
  <cp:lastModifiedBy>Crystal Welsh</cp:lastModifiedBy>
  <cp:revision>19</cp:revision>
  <dcterms:created xsi:type="dcterms:W3CDTF">2023-05-11T12:31:22Z</dcterms:created>
  <dcterms:modified xsi:type="dcterms:W3CDTF">2023-10-20T17:23:55Z</dcterms:modified>
</cp:coreProperties>
</file>